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13"/>
  </p:notesMasterIdLst>
  <p:sldIdLst>
    <p:sldId id="256" r:id="rId2"/>
    <p:sldId id="258" r:id="rId3"/>
    <p:sldId id="260" r:id="rId4"/>
    <p:sldId id="264" r:id="rId5"/>
    <p:sldId id="263" r:id="rId6"/>
    <p:sldId id="271" r:id="rId7"/>
    <p:sldId id="266" r:id="rId8"/>
    <p:sldId id="265" r:id="rId9"/>
    <p:sldId id="267" r:id="rId10"/>
    <p:sldId id="268" r:id="rId11"/>
    <p:sldId id="27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61" autoAdjust="0"/>
    <p:restoredTop sz="66185" autoAdjust="0"/>
  </p:normalViewPr>
  <p:slideViewPr>
    <p:cSldViewPr snapToGrid="0">
      <p:cViewPr varScale="1">
        <p:scale>
          <a:sx n="52" d="100"/>
          <a:sy n="52" d="100"/>
        </p:scale>
        <p:origin x="1440"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42544F-7A6B-4A6B-BFF5-1F761942A7AB}" type="datetimeFigureOut">
              <a:rPr lang="en-US" smtClean="0"/>
              <a:t>4/18/2018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F657D1-CAAC-48E6-AC00-9159065F4508}" type="slidenum">
              <a:rPr lang="en-US" smtClean="0"/>
              <a:t>‹#›</a:t>
            </a:fld>
            <a:endParaRPr lang="en-US" dirty="0"/>
          </a:p>
        </p:txBody>
      </p:sp>
    </p:spTree>
    <p:extLst>
      <p:ext uri="{BB962C8B-B14F-4D97-AF65-F5344CB8AC3E}">
        <p14:creationId xmlns:p14="http://schemas.microsoft.com/office/powerpoint/2010/main" val="3124048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British passenger liner, maiden voyage departed April 10, 1912 from Southampton to New York City, with approximately 2,224 passengers and crew.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Passengers included some of the wealthiest people in the world, as well as emigrants from Great Britain, Ireland, Scandinavia and elsewhere in Europe</a:t>
            </a:r>
          </a:p>
          <a:p>
            <a:endParaRPr lang="en-US" dirty="0"/>
          </a:p>
          <a:p>
            <a:r>
              <a:rPr lang="en-US" dirty="0"/>
              <a:t>Collided with iceberg at 11:40pm on April 14, 1912 and sank in the early morning of April 15. Unfortunately, only enough lifeboats for 1,178 people.</a:t>
            </a:r>
          </a:p>
          <a:p>
            <a:endParaRPr lang="en-US" dirty="0"/>
          </a:p>
          <a:p>
            <a:r>
              <a:rPr lang="en-US" dirty="0"/>
              <a:t>More than 1,500 people died, making it one of the deadliest commercial peacetime disasters in modern maritime history and spurred better safety regulations for ships</a:t>
            </a:r>
          </a:p>
          <a:p>
            <a:endParaRPr lang="en-US" dirty="0"/>
          </a:p>
          <a:p>
            <a:r>
              <a:rPr lang="en-US" dirty="0"/>
              <a:t>Element of luck certainly factored into likelihood of survival, as women, children, and upper-class passengers had advantage. </a:t>
            </a:r>
          </a:p>
          <a:p>
            <a:endParaRPr lang="en-US" dirty="0"/>
          </a:p>
          <a:p>
            <a:r>
              <a:rPr lang="en-US" dirty="0"/>
              <a:t>Kaggle competition: </a:t>
            </a:r>
          </a:p>
          <a:p>
            <a:r>
              <a:rPr lang="en-US" dirty="0"/>
              <a:t>- September 2012, more than 11,000 teams have participated, received more than 60,000 entries</a:t>
            </a:r>
          </a:p>
          <a:p>
            <a:r>
              <a:rPr lang="en-US" dirty="0"/>
              <a:t>- Complete the analysis of what sorts of people were likely to survive</a:t>
            </a:r>
          </a:p>
          <a:p>
            <a:pPr marL="171450" indent="-171450">
              <a:buFontTx/>
              <a:buChar char="-"/>
            </a:pPr>
            <a:r>
              <a:rPr lang="en-US" dirty="0"/>
              <a:t>Apply the tools of machine learning to predict which passengers survived the tragedy.</a:t>
            </a:r>
          </a:p>
          <a:p>
            <a:pPr marL="0" indent="0">
              <a:buFontTx/>
              <a:buNone/>
            </a:pPr>
            <a:endParaRPr lang="en-US" dirty="0"/>
          </a:p>
          <a:p>
            <a:pPr marL="0" indent="0">
              <a:buFontTx/>
              <a:buNone/>
            </a:pPr>
            <a:r>
              <a:rPr lang="en-US" dirty="0"/>
              <a:t>Other insights:</a:t>
            </a:r>
          </a:p>
          <a:p>
            <a:r>
              <a:rPr lang="en-US" dirty="0"/>
              <a:t>Does the data support the idea of “women and children” first?</a:t>
            </a:r>
          </a:p>
          <a:p>
            <a:r>
              <a:rPr lang="en-US" dirty="0"/>
              <a:t>What role did family, class status, or cabin location in likelihood of survival?</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5BF657D1-CAAC-48E6-AC00-9159065F4508}" type="slidenum">
              <a:rPr lang="en-US" smtClean="0"/>
              <a:t>2</a:t>
            </a:fld>
            <a:endParaRPr lang="en-US" dirty="0"/>
          </a:p>
        </p:txBody>
      </p:sp>
    </p:spTree>
    <p:extLst>
      <p:ext uri="{BB962C8B-B14F-4D97-AF65-F5344CB8AC3E}">
        <p14:creationId xmlns:p14="http://schemas.microsoft.com/office/powerpoint/2010/main" val="2802003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F657D1-CAAC-48E6-AC00-9159065F4508}" type="slidenum">
              <a:rPr lang="en-US" smtClean="0"/>
              <a:t>11</a:t>
            </a:fld>
            <a:endParaRPr lang="en-US" dirty="0"/>
          </a:p>
        </p:txBody>
      </p:sp>
    </p:spTree>
    <p:extLst>
      <p:ext uri="{BB962C8B-B14F-4D97-AF65-F5344CB8AC3E}">
        <p14:creationId xmlns:p14="http://schemas.microsoft.com/office/powerpoint/2010/main" val="1465456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Downloaded data from Kaggle.com, which included three files:</a:t>
            </a:r>
          </a:p>
          <a:p>
            <a:pPr marL="171450" indent="-171450">
              <a:buFontTx/>
              <a:buChar char="-"/>
            </a:pPr>
            <a:r>
              <a:rPr lang="en-US" dirty="0"/>
              <a:t>Training Dataset</a:t>
            </a:r>
          </a:p>
          <a:p>
            <a:pPr marL="171450" indent="-171450">
              <a:buFontTx/>
              <a:buChar char="-"/>
            </a:pPr>
            <a:r>
              <a:rPr lang="en-US" dirty="0"/>
              <a:t>Test Dataset</a:t>
            </a:r>
          </a:p>
          <a:p>
            <a:pPr marL="171450" indent="-171450">
              <a:buFontTx/>
              <a:buChar char="-"/>
            </a:pPr>
            <a:r>
              <a:rPr lang="en-US" dirty="0"/>
              <a:t>Sample Submission File</a:t>
            </a:r>
          </a:p>
          <a:p>
            <a:pPr marL="171450" indent="-171450">
              <a:buFontTx/>
              <a:buChar char="-"/>
            </a:pPr>
            <a:endParaRPr lang="en-US" dirty="0"/>
          </a:p>
          <a:p>
            <a:pPr marL="0" indent="0">
              <a:buFontTx/>
              <a:buNone/>
            </a:pPr>
            <a:r>
              <a:rPr lang="en-US" dirty="0"/>
              <a:t>Entire dataset had 1,309 observations</a:t>
            </a:r>
          </a:p>
          <a:p>
            <a:pPr marL="0" indent="0">
              <a:buFontTx/>
              <a:buNone/>
            </a:pPr>
            <a:endParaRPr lang="en-US" dirty="0"/>
          </a:p>
          <a:p>
            <a:pPr marL="0" indent="0">
              <a:buFontTx/>
              <a:buNone/>
            </a:pPr>
            <a:r>
              <a:rPr lang="en-US" dirty="0"/>
              <a:t>Variables included:</a:t>
            </a:r>
          </a:p>
          <a:p>
            <a:pPr marL="171450" indent="-171450">
              <a:buFontTx/>
              <a:buChar char="-"/>
            </a:pPr>
            <a:r>
              <a:rPr lang="en-US" dirty="0"/>
              <a:t>Full name (including title), age, and sex, ALL OF WHICH WE WERE VERY INTERESTED IN</a:t>
            </a:r>
          </a:p>
          <a:p>
            <a:pPr marL="171450" indent="-171450">
              <a:buFontTx/>
              <a:buChar char="-"/>
            </a:pPr>
            <a:r>
              <a:rPr lang="en-US" dirty="0"/>
              <a:t>Also, family structure, including number of parents/children on-board and siblings on board</a:t>
            </a:r>
          </a:p>
          <a:p>
            <a:pPr marL="628650" lvl="1" indent="-171450">
              <a:buFontTx/>
              <a:buChar char="-"/>
            </a:pPr>
            <a:r>
              <a:rPr lang="en-US" dirty="0"/>
              <a:t>SIBSP: count of brother, sister, stepsiblings…this figure also include SPOUSE</a:t>
            </a:r>
          </a:p>
          <a:p>
            <a:pPr marL="628650" lvl="1" indent="-171450">
              <a:buFontTx/>
              <a:buChar char="-"/>
            </a:pPr>
            <a:r>
              <a:rPr lang="en-US" dirty="0"/>
              <a:t>PARCH: parents or children aboard the sip</a:t>
            </a:r>
          </a:p>
          <a:p>
            <a:pPr marL="171450" indent="-171450">
              <a:buFontTx/>
              <a:buChar char="-"/>
            </a:pPr>
            <a:r>
              <a:rPr lang="en-US" dirty="0"/>
              <a:t>Travel information, such as where passengers boarded the ship, the class of their ticket (i.e. first, second, third class), the fare paid, and cabin number</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5BF657D1-CAAC-48E6-AC00-9159065F4508}" type="slidenum">
              <a:rPr lang="en-US" smtClean="0"/>
              <a:t>3</a:t>
            </a:fld>
            <a:endParaRPr lang="en-US" dirty="0"/>
          </a:p>
        </p:txBody>
      </p:sp>
    </p:spTree>
    <p:extLst>
      <p:ext uri="{BB962C8B-B14F-4D97-AF65-F5344CB8AC3E}">
        <p14:creationId xmlns:p14="http://schemas.microsoft.com/office/powerpoint/2010/main" val="16321273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OLDEST SURVIVOR: 80 years old </a:t>
            </a:r>
            <a:r>
              <a:rPr lang="en-US" sz="1200" b="0" i="0" u="none" strike="noStrike" kern="1200" dirty="0">
                <a:solidFill>
                  <a:schemeClr val="tx1"/>
                </a:solidFill>
                <a:effectLst/>
                <a:latin typeface="+mn-lt"/>
                <a:ea typeface="+mn-ea"/>
                <a:cs typeface="+mn-cs"/>
              </a:rPr>
              <a:t>Barkworth, Mr. Algernon Henry Wilson</a:t>
            </a:r>
            <a:r>
              <a:rPr lang="en-US" dirty="0"/>
              <a:t> </a:t>
            </a:r>
          </a:p>
        </p:txBody>
      </p:sp>
      <p:sp>
        <p:nvSpPr>
          <p:cNvPr id="4" name="Slide Number Placeholder 3"/>
          <p:cNvSpPr>
            <a:spLocks noGrp="1"/>
          </p:cNvSpPr>
          <p:nvPr>
            <p:ph type="sldNum" sz="quarter" idx="10"/>
          </p:nvPr>
        </p:nvSpPr>
        <p:spPr/>
        <p:txBody>
          <a:bodyPr/>
          <a:lstStyle/>
          <a:p>
            <a:fld id="{5BF657D1-CAAC-48E6-AC00-9159065F4508}" type="slidenum">
              <a:rPr lang="en-US" smtClean="0"/>
              <a:t>4</a:t>
            </a:fld>
            <a:endParaRPr lang="en-US" dirty="0"/>
          </a:p>
        </p:txBody>
      </p:sp>
    </p:spTree>
    <p:extLst>
      <p:ext uri="{BB962C8B-B14F-4D97-AF65-F5344CB8AC3E}">
        <p14:creationId xmlns:p14="http://schemas.microsoft.com/office/powerpoint/2010/main" val="233573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step, combine two data sets:</a:t>
            </a:r>
          </a:p>
          <a:p>
            <a:r>
              <a:rPr lang="en-US" dirty="0"/>
              <a:t>- Manipulation to training must be done to test set, so combined two</a:t>
            </a:r>
          </a:p>
          <a:p>
            <a:endParaRPr lang="en-US" dirty="0"/>
          </a:p>
          <a:p>
            <a:r>
              <a:rPr lang="en-US" dirty="0"/>
              <a:t>Next, missing variable management:</a:t>
            </a:r>
          </a:p>
          <a:p>
            <a:r>
              <a:rPr lang="en-US" dirty="0"/>
              <a:t>**Expected to see missing Survival Flag, characteristic of test set we are trying to predict</a:t>
            </a:r>
          </a:p>
          <a:p>
            <a:r>
              <a:rPr lang="en-US" dirty="0"/>
              <a:t>**Felt age was going to be important, spent time determining how to reduce missing age variables?</a:t>
            </a:r>
          </a:p>
          <a:p>
            <a:endParaRPr lang="en-US" dirty="0"/>
          </a:p>
          <a:p>
            <a:endParaRPr lang="en-US" dirty="0"/>
          </a:p>
        </p:txBody>
      </p:sp>
      <p:sp>
        <p:nvSpPr>
          <p:cNvPr id="4" name="Slide Number Placeholder 3"/>
          <p:cNvSpPr>
            <a:spLocks noGrp="1"/>
          </p:cNvSpPr>
          <p:nvPr>
            <p:ph type="sldNum" sz="quarter" idx="10"/>
          </p:nvPr>
        </p:nvSpPr>
        <p:spPr/>
        <p:txBody>
          <a:bodyPr/>
          <a:lstStyle/>
          <a:p>
            <a:fld id="{5BF657D1-CAAC-48E6-AC00-9159065F4508}" type="slidenum">
              <a:rPr lang="en-US" smtClean="0"/>
              <a:t>5</a:t>
            </a:fld>
            <a:endParaRPr lang="en-US" dirty="0"/>
          </a:p>
        </p:txBody>
      </p:sp>
    </p:spTree>
    <p:extLst>
      <p:ext uri="{BB962C8B-B14F-4D97-AF65-F5344CB8AC3E}">
        <p14:creationId xmlns:p14="http://schemas.microsoft.com/office/powerpoint/2010/main" val="753142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 how do we impute age?</a:t>
            </a:r>
          </a:p>
          <a:p>
            <a:endParaRPr lang="en-US" dirty="0"/>
          </a:p>
          <a:p>
            <a:r>
              <a:rPr lang="en-US" dirty="0"/>
              <a:t>How could different variables or combinations of variables help fill in missing age variables?</a:t>
            </a:r>
          </a:p>
          <a:p>
            <a:endParaRPr lang="en-US" dirty="0"/>
          </a:p>
          <a:p>
            <a:r>
              <a:rPr lang="en-US" dirty="0"/>
              <a:t>Theory was that categories would be better for modeling, but we actually found actual</a:t>
            </a:r>
          </a:p>
          <a:p>
            <a:endParaRPr lang="en-US" dirty="0"/>
          </a:p>
          <a:p>
            <a:r>
              <a:rPr lang="en-US" dirty="0"/>
              <a:t>STEP 1:</a:t>
            </a:r>
          </a:p>
          <a:p>
            <a:r>
              <a:rPr lang="en-US" dirty="0"/>
              <a:t>Impute Age</a:t>
            </a:r>
          </a:p>
          <a:p>
            <a:endParaRPr lang="en-US" dirty="0"/>
          </a:p>
          <a:p>
            <a:r>
              <a:rPr lang="en-US" dirty="0"/>
              <a:t>STEP 2:</a:t>
            </a:r>
          </a:p>
          <a:p>
            <a:r>
              <a:rPr lang="en-US" dirty="0"/>
              <a:t>Thin Data Set</a:t>
            </a:r>
          </a:p>
          <a:p>
            <a:endParaRPr lang="en-US" dirty="0"/>
          </a:p>
          <a:p>
            <a:r>
              <a:rPr lang="en-US" dirty="0"/>
              <a:t>Jonkheer – lowest title of nobility</a:t>
            </a:r>
          </a:p>
        </p:txBody>
      </p:sp>
      <p:sp>
        <p:nvSpPr>
          <p:cNvPr id="4" name="Slide Number Placeholder 3"/>
          <p:cNvSpPr>
            <a:spLocks noGrp="1"/>
          </p:cNvSpPr>
          <p:nvPr>
            <p:ph type="sldNum" sz="quarter" idx="10"/>
          </p:nvPr>
        </p:nvSpPr>
        <p:spPr/>
        <p:txBody>
          <a:bodyPr/>
          <a:lstStyle/>
          <a:p>
            <a:fld id="{5BF657D1-CAAC-48E6-AC00-9159065F4508}" type="slidenum">
              <a:rPr lang="en-US" smtClean="0"/>
              <a:t>6</a:t>
            </a:fld>
            <a:endParaRPr lang="en-US" dirty="0"/>
          </a:p>
        </p:txBody>
      </p:sp>
    </p:spTree>
    <p:extLst>
      <p:ext uri="{BB962C8B-B14F-4D97-AF65-F5344CB8AC3E}">
        <p14:creationId xmlns:p14="http://schemas.microsoft.com/office/powerpoint/2010/main" val="3264488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 how do we impute age?</a:t>
            </a:r>
          </a:p>
          <a:p>
            <a:endParaRPr lang="en-US" dirty="0"/>
          </a:p>
          <a:p>
            <a:r>
              <a:rPr lang="en-US" dirty="0"/>
              <a:t>How could different variables or combinations of variables help fill in missing age variables?</a:t>
            </a:r>
          </a:p>
        </p:txBody>
      </p:sp>
      <p:sp>
        <p:nvSpPr>
          <p:cNvPr id="4" name="Slide Number Placeholder 3"/>
          <p:cNvSpPr>
            <a:spLocks noGrp="1"/>
          </p:cNvSpPr>
          <p:nvPr>
            <p:ph type="sldNum" sz="quarter" idx="10"/>
          </p:nvPr>
        </p:nvSpPr>
        <p:spPr/>
        <p:txBody>
          <a:bodyPr/>
          <a:lstStyle/>
          <a:p>
            <a:fld id="{5BF657D1-CAAC-48E6-AC00-9159065F4508}" type="slidenum">
              <a:rPr lang="en-US" smtClean="0"/>
              <a:t>7</a:t>
            </a:fld>
            <a:endParaRPr lang="en-US" dirty="0"/>
          </a:p>
        </p:txBody>
      </p:sp>
    </p:spTree>
    <p:extLst>
      <p:ext uri="{BB962C8B-B14F-4D97-AF65-F5344CB8AC3E}">
        <p14:creationId xmlns:p14="http://schemas.microsoft.com/office/powerpoint/2010/main" val="1606549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Random Forest, compared Imputed Age vs Actual Age. Interesting that the Imputed Age modeled better</a:t>
            </a:r>
          </a:p>
          <a:p>
            <a:endParaRPr lang="en-US" dirty="0"/>
          </a:p>
          <a:p>
            <a:r>
              <a:rPr lang="en-US" dirty="0"/>
              <a:t>Gradient Boost Machine – did a little better than Random Forest, using imputed age</a:t>
            </a:r>
          </a:p>
        </p:txBody>
      </p:sp>
      <p:sp>
        <p:nvSpPr>
          <p:cNvPr id="4" name="Slide Number Placeholder 3"/>
          <p:cNvSpPr>
            <a:spLocks noGrp="1"/>
          </p:cNvSpPr>
          <p:nvPr>
            <p:ph type="sldNum" sz="quarter" idx="10"/>
          </p:nvPr>
        </p:nvSpPr>
        <p:spPr/>
        <p:txBody>
          <a:bodyPr/>
          <a:lstStyle/>
          <a:p>
            <a:fld id="{5BF657D1-CAAC-48E6-AC00-9159065F4508}" type="slidenum">
              <a:rPr lang="en-US" smtClean="0"/>
              <a:t>8</a:t>
            </a:fld>
            <a:endParaRPr lang="en-US" dirty="0"/>
          </a:p>
        </p:txBody>
      </p:sp>
    </p:spTree>
    <p:extLst>
      <p:ext uri="{BB962C8B-B14F-4D97-AF65-F5344CB8AC3E}">
        <p14:creationId xmlns:p14="http://schemas.microsoft.com/office/powerpoint/2010/main" val="3235961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 of others:</a:t>
            </a:r>
          </a:p>
          <a:p>
            <a:r>
              <a:rPr lang="en-US" dirty="0"/>
              <a:t>- Nationality – based on first 2 – 3 letters, final letters…based off of common tendencies, i.e. Mc = Irish, Mac = Scottish, ..ia = Scandinavia?</a:t>
            </a:r>
          </a:p>
          <a:p>
            <a:pPr marL="0" indent="0">
              <a:buFontTx/>
              <a:buNone/>
            </a:pPr>
            <a:r>
              <a:rPr lang="en-US" dirty="0"/>
              <a:t>- Family work – saw trend that lots of people were looking at parents and children, what predicting power might that have?</a:t>
            </a:r>
          </a:p>
          <a:p>
            <a:endParaRPr lang="en-US" dirty="0"/>
          </a:p>
          <a:p>
            <a:r>
              <a:rPr lang="en-US" dirty="0"/>
              <a:t>If we were to continue this work, we would be interested in exploring the following in more detail:</a:t>
            </a:r>
          </a:p>
          <a:p>
            <a:r>
              <a:rPr lang="en-US" dirty="0"/>
              <a:t>- Relationship between P-class, fare, embarkation in how it relates to survival rate</a:t>
            </a:r>
          </a:p>
          <a:p>
            <a:r>
              <a:rPr lang="en-US" dirty="0"/>
              <a:t>- Very curious to look into Ship Schematics, based on class and cabin to understand the relationship there. Given how Titanic sunk and broke apart, want to understand how this might have impacted survival – were there groups that had absolutely no chance?</a:t>
            </a:r>
          </a:p>
        </p:txBody>
      </p:sp>
      <p:sp>
        <p:nvSpPr>
          <p:cNvPr id="4" name="Slide Number Placeholder 3"/>
          <p:cNvSpPr>
            <a:spLocks noGrp="1"/>
          </p:cNvSpPr>
          <p:nvPr>
            <p:ph type="sldNum" sz="quarter" idx="10"/>
          </p:nvPr>
        </p:nvSpPr>
        <p:spPr/>
        <p:txBody>
          <a:bodyPr/>
          <a:lstStyle/>
          <a:p>
            <a:fld id="{5BF657D1-CAAC-48E6-AC00-9159065F4508}" type="slidenum">
              <a:rPr lang="en-US" smtClean="0"/>
              <a:t>9</a:t>
            </a:fld>
            <a:endParaRPr lang="en-US" dirty="0"/>
          </a:p>
        </p:txBody>
      </p:sp>
    </p:spTree>
    <p:extLst>
      <p:ext uri="{BB962C8B-B14F-4D97-AF65-F5344CB8AC3E}">
        <p14:creationId xmlns:p14="http://schemas.microsoft.com/office/powerpoint/2010/main" val="1902327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F657D1-CAAC-48E6-AC00-9159065F4508}" type="slidenum">
              <a:rPr lang="en-US" smtClean="0"/>
              <a:t>10</a:t>
            </a:fld>
            <a:endParaRPr lang="en-US" dirty="0"/>
          </a:p>
        </p:txBody>
      </p:sp>
    </p:spTree>
    <p:extLst>
      <p:ext uri="{BB962C8B-B14F-4D97-AF65-F5344CB8AC3E}">
        <p14:creationId xmlns:p14="http://schemas.microsoft.com/office/powerpoint/2010/main" val="398871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766464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1951548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1362373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59172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1128578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19954009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9051743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39226927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2785334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3311840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3731176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1422090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679752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29493618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4062877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2242149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00110C9-C074-44AE-8543-EB91A7C3DD76}" type="datetimeFigureOut">
              <a:rPr lang="en-US" smtClean="0"/>
              <a:t>4/18/2018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7E10564-0935-4C62-9BF0-541188CAE8B6}" type="slidenum">
              <a:rPr lang="en-US" smtClean="0"/>
              <a:t>‹#›</a:t>
            </a:fld>
            <a:endParaRPr lang="en-US" dirty="0"/>
          </a:p>
        </p:txBody>
      </p:sp>
    </p:spTree>
    <p:extLst>
      <p:ext uri="{BB962C8B-B14F-4D97-AF65-F5344CB8AC3E}">
        <p14:creationId xmlns:p14="http://schemas.microsoft.com/office/powerpoint/2010/main" val="2609380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00110C9-C074-44AE-8543-EB91A7C3DD76}" type="datetimeFigureOut">
              <a:rPr lang="en-US" smtClean="0"/>
              <a:t>4/18/2018</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7E10564-0935-4C62-9BF0-541188CAE8B6}" type="slidenum">
              <a:rPr lang="en-US" smtClean="0"/>
              <a:t>‹#›</a:t>
            </a:fld>
            <a:endParaRPr lang="en-US" dirty="0"/>
          </a:p>
        </p:txBody>
      </p:sp>
    </p:spTree>
    <p:extLst>
      <p:ext uri="{BB962C8B-B14F-4D97-AF65-F5344CB8AC3E}">
        <p14:creationId xmlns:p14="http://schemas.microsoft.com/office/powerpoint/2010/main" val="3899131258"/>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75000"/>
              </a:schemeClr>
            </a:gs>
            <a:gs pos="74000">
              <a:schemeClr val="bg2">
                <a:lumMod val="40000"/>
                <a:lumOff val="60000"/>
              </a:schemeClr>
            </a:gs>
            <a:gs pos="83000">
              <a:schemeClr val="bg2">
                <a:lumMod val="75000"/>
              </a:schemeClr>
            </a:gs>
            <a:gs pos="91687">
              <a:srgbClr val="1A394F"/>
            </a:gs>
            <a:gs pos="100000">
              <a:schemeClr val="bg2">
                <a:lumMod val="5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125E-73BB-4FC5-A311-2C9813DF0DCF}"/>
              </a:ext>
            </a:extLst>
          </p:cNvPr>
          <p:cNvSpPr>
            <a:spLocks noGrp="1"/>
          </p:cNvSpPr>
          <p:nvPr>
            <p:ph type="ctrTitle"/>
          </p:nvPr>
        </p:nvSpPr>
        <p:spPr/>
        <p:txBody>
          <a:bodyPr/>
          <a:lstStyle/>
          <a:p>
            <a:r>
              <a:rPr lang="en-US" dirty="0"/>
              <a:t>The sinking of the </a:t>
            </a:r>
            <a:br>
              <a:rPr lang="en-US" dirty="0"/>
            </a:br>
            <a:r>
              <a:rPr lang="en-US" dirty="0"/>
              <a:t>RMS Titanic</a:t>
            </a:r>
          </a:p>
        </p:txBody>
      </p:sp>
      <p:sp>
        <p:nvSpPr>
          <p:cNvPr id="3" name="Subtitle 2">
            <a:extLst>
              <a:ext uri="{FF2B5EF4-FFF2-40B4-BE49-F238E27FC236}">
                <a16:creationId xmlns:a16="http://schemas.microsoft.com/office/drawing/2014/main" id="{39FAC344-2E7C-46AC-90C6-795260D6D8AF}"/>
              </a:ext>
            </a:extLst>
          </p:cNvPr>
          <p:cNvSpPr>
            <a:spLocks noGrp="1"/>
          </p:cNvSpPr>
          <p:nvPr>
            <p:ph type="subTitle" idx="1"/>
          </p:nvPr>
        </p:nvSpPr>
        <p:spPr/>
        <p:txBody>
          <a:bodyPr/>
          <a:lstStyle/>
          <a:p>
            <a:r>
              <a:rPr lang="en-US" dirty="0"/>
              <a:t>6306 Doing Data Science</a:t>
            </a:r>
          </a:p>
          <a:p>
            <a:r>
              <a:rPr lang="en-US" dirty="0"/>
              <a:t>Cho Kim, Jonathan Marin, and Nicole Wittlin</a:t>
            </a:r>
          </a:p>
        </p:txBody>
      </p:sp>
    </p:spTree>
    <p:extLst>
      <p:ext uri="{BB962C8B-B14F-4D97-AF65-F5344CB8AC3E}">
        <p14:creationId xmlns:p14="http://schemas.microsoft.com/office/powerpoint/2010/main" val="34647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1"/>
            <a:ext cx="10353761" cy="581526"/>
          </a:xfrm>
        </p:spPr>
        <p:txBody>
          <a:bodyPr anchor="t"/>
          <a:lstStyle/>
          <a:p>
            <a:pPr algn="l"/>
            <a:r>
              <a:rPr lang="en-US" dirty="0"/>
              <a:t>Predictive success</a:t>
            </a:r>
          </a:p>
        </p:txBody>
      </p:sp>
      <p:sp>
        <p:nvSpPr>
          <p:cNvPr id="7" name="Content Placeholder 6">
            <a:extLst>
              <a:ext uri="{FF2B5EF4-FFF2-40B4-BE49-F238E27FC236}">
                <a16:creationId xmlns:a16="http://schemas.microsoft.com/office/drawing/2014/main" id="{2E82D0EC-5DF8-4CF4-A1C6-B91C3C9A56F5}"/>
              </a:ext>
            </a:extLst>
          </p:cNvPr>
          <p:cNvSpPr>
            <a:spLocks noGrp="1"/>
          </p:cNvSpPr>
          <p:nvPr>
            <p:ph idx="1"/>
          </p:nvPr>
        </p:nvSpPr>
        <p:spPr>
          <a:xfrm>
            <a:off x="913795" y="1371600"/>
            <a:ext cx="10353762" cy="4876799"/>
          </a:xfrm>
        </p:spPr>
        <p:txBody>
          <a:bodyPr>
            <a:normAutofit/>
          </a:bodyPr>
          <a:lstStyle/>
          <a:p>
            <a:r>
              <a:rPr lang="en-US" dirty="0"/>
              <a:t>Best Model: Stochastic Gradient Boosting</a:t>
            </a:r>
          </a:p>
          <a:p>
            <a:endParaRPr lang="en-US" dirty="0"/>
          </a:p>
          <a:p>
            <a:endParaRPr lang="en-US" dirty="0"/>
          </a:p>
          <a:p>
            <a:endParaRPr lang="en-US" dirty="0"/>
          </a:p>
          <a:p>
            <a:endParaRPr lang="en-US" dirty="0"/>
          </a:p>
          <a:p>
            <a:endParaRPr lang="en-US" dirty="0"/>
          </a:p>
          <a:p>
            <a:endParaRPr lang="en-US" dirty="0"/>
          </a:p>
          <a:p>
            <a:r>
              <a:rPr lang="en-US" dirty="0"/>
              <a:t>Kaggle Score</a:t>
            </a:r>
          </a:p>
        </p:txBody>
      </p:sp>
      <p:pic>
        <p:nvPicPr>
          <p:cNvPr id="3" name="Picture 2">
            <a:extLst>
              <a:ext uri="{FF2B5EF4-FFF2-40B4-BE49-F238E27FC236}">
                <a16:creationId xmlns:a16="http://schemas.microsoft.com/office/drawing/2014/main" id="{6B59817C-2CEA-42EE-A830-8DD364F21396}"/>
              </a:ext>
            </a:extLst>
          </p:cNvPr>
          <p:cNvPicPr>
            <a:picLocks noChangeAspect="1"/>
          </p:cNvPicPr>
          <p:nvPr/>
        </p:nvPicPr>
        <p:blipFill rotWithShape="1">
          <a:blip r:embed="rId3"/>
          <a:srcRect l="13526" t="48434" r="26987" b="40284"/>
          <a:stretch/>
        </p:blipFill>
        <p:spPr>
          <a:xfrm>
            <a:off x="582490" y="5375994"/>
            <a:ext cx="11016369" cy="1175239"/>
          </a:xfrm>
          <a:prstGeom prst="rect">
            <a:avLst/>
          </a:prstGeom>
        </p:spPr>
      </p:pic>
      <p:pic>
        <p:nvPicPr>
          <p:cNvPr id="6" name="Picture 5">
            <a:extLst>
              <a:ext uri="{FF2B5EF4-FFF2-40B4-BE49-F238E27FC236}">
                <a16:creationId xmlns:a16="http://schemas.microsoft.com/office/drawing/2014/main" id="{0CA844FF-C2F0-4687-907B-C2054AEB6C35}"/>
              </a:ext>
            </a:extLst>
          </p:cNvPr>
          <p:cNvPicPr/>
          <p:nvPr/>
        </p:nvPicPr>
        <p:blipFill rotWithShape="1">
          <a:blip r:embed="rId4"/>
          <a:srcRect t="52308" r="45769" b="8034"/>
          <a:stretch/>
        </p:blipFill>
        <p:spPr bwMode="auto">
          <a:xfrm>
            <a:off x="1243792" y="1905480"/>
            <a:ext cx="6003445" cy="262965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33512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75000"/>
              </a:schemeClr>
            </a:gs>
            <a:gs pos="74000">
              <a:schemeClr val="bg2">
                <a:lumMod val="40000"/>
                <a:lumOff val="60000"/>
              </a:schemeClr>
            </a:gs>
            <a:gs pos="83000">
              <a:schemeClr val="bg2">
                <a:lumMod val="75000"/>
              </a:schemeClr>
            </a:gs>
            <a:gs pos="91687">
              <a:srgbClr val="1A394F"/>
            </a:gs>
            <a:gs pos="100000">
              <a:schemeClr val="bg2">
                <a:lumMod val="5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125E-73BB-4FC5-A311-2C9813DF0DCF}"/>
              </a:ext>
            </a:extLst>
          </p:cNvPr>
          <p:cNvSpPr>
            <a:spLocks noGrp="1"/>
          </p:cNvSpPr>
          <p:nvPr>
            <p:ph type="ctrTitle"/>
          </p:nvPr>
        </p:nvSpPr>
        <p:spPr/>
        <p:txBody>
          <a:bodyPr/>
          <a:lstStyle/>
          <a:p>
            <a:r>
              <a:rPr lang="en-US" dirty="0"/>
              <a:t>Questions?</a:t>
            </a:r>
          </a:p>
        </p:txBody>
      </p:sp>
    </p:spTree>
    <p:extLst>
      <p:ext uri="{BB962C8B-B14F-4D97-AF65-F5344CB8AC3E}">
        <p14:creationId xmlns:p14="http://schemas.microsoft.com/office/powerpoint/2010/main" val="1587740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21957"/>
            <a:ext cx="10353761" cy="520700"/>
          </a:xfrm>
        </p:spPr>
        <p:txBody>
          <a:bodyPr anchor="t">
            <a:noAutofit/>
          </a:bodyPr>
          <a:lstStyle/>
          <a:p>
            <a:pPr algn="l"/>
            <a:r>
              <a:rPr lang="en-US" dirty="0"/>
              <a:t>introduction</a:t>
            </a:r>
          </a:p>
        </p:txBody>
      </p:sp>
      <p:sp>
        <p:nvSpPr>
          <p:cNvPr id="3" name="Content Placeholder 2">
            <a:extLst>
              <a:ext uri="{FF2B5EF4-FFF2-40B4-BE49-F238E27FC236}">
                <a16:creationId xmlns:a16="http://schemas.microsoft.com/office/drawing/2014/main" id="{47CDBA15-1442-49C1-8F8F-3D4224FD43B8}"/>
              </a:ext>
            </a:extLst>
          </p:cNvPr>
          <p:cNvSpPr>
            <a:spLocks noGrp="1"/>
          </p:cNvSpPr>
          <p:nvPr>
            <p:ph idx="1"/>
          </p:nvPr>
        </p:nvSpPr>
        <p:spPr>
          <a:xfrm>
            <a:off x="914400" y="1371600"/>
            <a:ext cx="3931743" cy="3695136"/>
          </a:xfrm>
        </p:spPr>
        <p:txBody>
          <a:bodyPr/>
          <a:lstStyle/>
          <a:p>
            <a:r>
              <a:rPr lang="en-US" dirty="0"/>
              <a:t>Departed: April 10, 1912</a:t>
            </a:r>
          </a:p>
          <a:p>
            <a:r>
              <a:rPr lang="en-US" dirty="0"/>
              <a:t>Passengers and Crew: 2,224 </a:t>
            </a:r>
          </a:p>
          <a:p>
            <a:r>
              <a:rPr lang="en-US" dirty="0"/>
              <a:t>Iceberg Impact: 11:40pm </a:t>
            </a:r>
          </a:p>
          <a:p>
            <a:r>
              <a:rPr lang="en-US" dirty="0"/>
              <a:t>Kaggle Competition</a:t>
            </a:r>
          </a:p>
          <a:p>
            <a:pPr lvl="1"/>
            <a:r>
              <a:rPr lang="en-US" dirty="0"/>
              <a:t>Prediction of Survival</a:t>
            </a:r>
          </a:p>
          <a:p>
            <a:pPr lvl="1"/>
            <a:r>
              <a:rPr lang="en-US" dirty="0"/>
              <a:t>What other insights?</a:t>
            </a:r>
          </a:p>
        </p:txBody>
      </p:sp>
      <p:pic>
        <p:nvPicPr>
          <p:cNvPr id="5" name="Picture 4">
            <a:extLst>
              <a:ext uri="{FF2B5EF4-FFF2-40B4-BE49-F238E27FC236}">
                <a16:creationId xmlns:a16="http://schemas.microsoft.com/office/drawing/2014/main" id="{5AC2A004-E4A3-41FA-B85F-FEA406B15FA0}"/>
              </a:ext>
            </a:extLst>
          </p:cNvPr>
          <p:cNvPicPr/>
          <p:nvPr/>
        </p:nvPicPr>
        <p:blipFill rotWithShape="1">
          <a:blip r:embed="rId3"/>
          <a:srcRect l="45705" t="40525" r="24275" b="22990"/>
          <a:stretch/>
        </p:blipFill>
        <p:spPr bwMode="auto">
          <a:xfrm>
            <a:off x="4910369" y="1417111"/>
            <a:ext cx="6764233" cy="483128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43117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1"/>
            <a:ext cx="10353761" cy="595184"/>
          </a:xfrm>
        </p:spPr>
        <p:txBody>
          <a:bodyPr anchor="t"/>
          <a:lstStyle/>
          <a:p>
            <a:pPr algn="l"/>
            <a:r>
              <a:rPr lang="en-US" dirty="0"/>
              <a:t>Data description</a:t>
            </a:r>
          </a:p>
        </p:txBody>
      </p:sp>
      <p:sp>
        <p:nvSpPr>
          <p:cNvPr id="3" name="Content Placeholder 2">
            <a:extLst>
              <a:ext uri="{FF2B5EF4-FFF2-40B4-BE49-F238E27FC236}">
                <a16:creationId xmlns:a16="http://schemas.microsoft.com/office/drawing/2014/main" id="{47CDBA15-1442-49C1-8F8F-3D4224FD43B8}"/>
              </a:ext>
            </a:extLst>
          </p:cNvPr>
          <p:cNvSpPr>
            <a:spLocks noGrp="1"/>
          </p:cNvSpPr>
          <p:nvPr>
            <p:ph idx="1"/>
          </p:nvPr>
        </p:nvSpPr>
        <p:spPr>
          <a:xfrm>
            <a:off x="913795" y="1371600"/>
            <a:ext cx="10353762" cy="3695136"/>
          </a:xfrm>
        </p:spPr>
        <p:txBody>
          <a:bodyPr>
            <a:normAutofit/>
          </a:bodyPr>
          <a:lstStyle/>
          <a:p>
            <a:r>
              <a:rPr lang="en-US" dirty="0"/>
              <a:t>From Kaggle.com</a:t>
            </a:r>
          </a:p>
          <a:p>
            <a:r>
              <a:rPr lang="en-US" dirty="0"/>
              <a:t>Observations: 1,309 (418 test/891 train)</a:t>
            </a:r>
          </a:p>
          <a:p>
            <a:r>
              <a:rPr lang="en-US" dirty="0"/>
              <a:t>Variable Overview and Notes</a:t>
            </a:r>
          </a:p>
          <a:p>
            <a:pPr lvl="1"/>
            <a:r>
              <a:rPr lang="en-US" dirty="0"/>
              <a:t>Name (+title), Age, Sex</a:t>
            </a:r>
          </a:p>
          <a:p>
            <a:pPr lvl="1"/>
            <a:r>
              <a:rPr lang="en-US" dirty="0"/>
              <a:t>Family, “sibsp,” “parch”</a:t>
            </a:r>
          </a:p>
          <a:p>
            <a:pPr lvl="1"/>
            <a:r>
              <a:rPr lang="en-US" dirty="0"/>
              <a:t>“pclass,” fare, cabin number</a:t>
            </a:r>
          </a:p>
          <a:p>
            <a:pPr marL="0" indent="0">
              <a:buNone/>
            </a:pPr>
            <a:endParaRPr lang="en-US" dirty="0"/>
          </a:p>
        </p:txBody>
      </p:sp>
      <p:pic>
        <p:nvPicPr>
          <p:cNvPr id="5" name="Picture 4">
            <a:extLst>
              <a:ext uri="{FF2B5EF4-FFF2-40B4-BE49-F238E27FC236}">
                <a16:creationId xmlns:a16="http://schemas.microsoft.com/office/drawing/2014/main" id="{EB993EEC-DF68-4B40-A34B-8809A152A712}"/>
              </a:ext>
            </a:extLst>
          </p:cNvPr>
          <p:cNvPicPr>
            <a:picLocks noChangeAspect="1"/>
          </p:cNvPicPr>
          <p:nvPr/>
        </p:nvPicPr>
        <p:blipFill rotWithShape="1">
          <a:blip r:embed="rId3"/>
          <a:srcRect r="361"/>
          <a:stretch/>
        </p:blipFill>
        <p:spPr>
          <a:xfrm>
            <a:off x="5885952" y="1600200"/>
            <a:ext cx="6474998" cy="5406558"/>
          </a:xfrm>
          <a:prstGeom prst="rect">
            <a:avLst/>
          </a:prstGeom>
        </p:spPr>
      </p:pic>
    </p:spTree>
    <p:extLst>
      <p:ext uri="{BB962C8B-B14F-4D97-AF65-F5344CB8AC3E}">
        <p14:creationId xmlns:p14="http://schemas.microsoft.com/office/powerpoint/2010/main" val="264524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0"/>
            <a:ext cx="10353761" cy="650789"/>
          </a:xfrm>
        </p:spPr>
        <p:txBody>
          <a:bodyPr anchor="t"/>
          <a:lstStyle/>
          <a:p>
            <a:pPr algn="l"/>
            <a:r>
              <a:rPr lang="en-US" dirty="0"/>
              <a:t>Exploratory analysis</a:t>
            </a:r>
          </a:p>
        </p:txBody>
      </p:sp>
      <p:sp>
        <p:nvSpPr>
          <p:cNvPr id="3" name="Content Placeholder 2">
            <a:extLst>
              <a:ext uri="{FF2B5EF4-FFF2-40B4-BE49-F238E27FC236}">
                <a16:creationId xmlns:a16="http://schemas.microsoft.com/office/drawing/2014/main" id="{47CDBA15-1442-49C1-8F8F-3D4224FD43B8}"/>
              </a:ext>
            </a:extLst>
          </p:cNvPr>
          <p:cNvSpPr>
            <a:spLocks noGrp="1"/>
          </p:cNvSpPr>
          <p:nvPr>
            <p:ph idx="1"/>
          </p:nvPr>
        </p:nvSpPr>
        <p:spPr>
          <a:xfrm>
            <a:off x="913795" y="1371600"/>
            <a:ext cx="10353762" cy="3695136"/>
          </a:xfrm>
        </p:spPr>
        <p:txBody>
          <a:bodyPr/>
          <a:lstStyle/>
          <a:p>
            <a:r>
              <a:rPr lang="en-US" dirty="0"/>
              <a:t>Visual Analysis with “ggplot”</a:t>
            </a:r>
          </a:p>
          <a:p>
            <a:r>
              <a:rPr lang="en-US" dirty="0"/>
              <a:t>Outlier Exploration</a:t>
            </a:r>
          </a:p>
          <a:p>
            <a:r>
              <a:rPr lang="en-US" dirty="0"/>
              <a:t>Data Transformation / New Variable Creation</a:t>
            </a:r>
          </a:p>
        </p:txBody>
      </p:sp>
      <p:pic>
        <p:nvPicPr>
          <p:cNvPr id="4" name="Picture 3">
            <a:extLst>
              <a:ext uri="{FF2B5EF4-FFF2-40B4-BE49-F238E27FC236}">
                <a16:creationId xmlns:a16="http://schemas.microsoft.com/office/drawing/2014/main" id="{AC4D85C8-7BDF-458B-97AD-8943FA3C221C}"/>
              </a:ext>
            </a:extLst>
          </p:cNvPr>
          <p:cNvPicPr/>
          <p:nvPr/>
        </p:nvPicPr>
        <p:blipFill rotWithShape="1">
          <a:blip r:embed="rId3"/>
          <a:srcRect l="2014" t="29305" r="49068" b="6516"/>
          <a:stretch/>
        </p:blipFill>
        <p:spPr bwMode="auto">
          <a:xfrm>
            <a:off x="1124148" y="2889915"/>
            <a:ext cx="4799714" cy="3525716"/>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F88853F2-8652-4FC7-AFCB-FDEAEFE425B5}"/>
              </a:ext>
            </a:extLst>
          </p:cNvPr>
          <p:cNvPicPr/>
          <p:nvPr/>
        </p:nvPicPr>
        <p:blipFill rotWithShape="1">
          <a:blip r:embed="rId4"/>
          <a:srcRect l="1924" t="27840" r="48352" b="7172"/>
          <a:stretch/>
        </p:blipFill>
        <p:spPr bwMode="auto">
          <a:xfrm>
            <a:off x="6305925" y="2889915"/>
            <a:ext cx="5033382" cy="35726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1215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0"/>
            <a:ext cx="10353761" cy="619897"/>
          </a:xfrm>
        </p:spPr>
        <p:txBody>
          <a:bodyPr anchor="t"/>
          <a:lstStyle/>
          <a:p>
            <a:pPr algn="l"/>
            <a:r>
              <a:rPr lang="en-US" dirty="0"/>
              <a:t>Data preparation</a:t>
            </a:r>
          </a:p>
        </p:txBody>
      </p:sp>
      <p:sp>
        <p:nvSpPr>
          <p:cNvPr id="3" name="Content Placeholder 2">
            <a:extLst>
              <a:ext uri="{FF2B5EF4-FFF2-40B4-BE49-F238E27FC236}">
                <a16:creationId xmlns:a16="http://schemas.microsoft.com/office/drawing/2014/main" id="{47CDBA15-1442-49C1-8F8F-3D4224FD43B8}"/>
              </a:ext>
            </a:extLst>
          </p:cNvPr>
          <p:cNvSpPr>
            <a:spLocks noGrp="1"/>
          </p:cNvSpPr>
          <p:nvPr>
            <p:ph idx="1"/>
          </p:nvPr>
        </p:nvSpPr>
        <p:spPr>
          <a:xfrm>
            <a:off x="913795" y="1371600"/>
            <a:ext cx="10353762" cy="3695136"/>
          </a:xfrm>
        </p:spPr>
        <p:txBody>
          <a:bodyPr/>
          <a:lstStyle/>
          <a:p>
            <a:r>
              <a:rPr lang="en-US" dirty="0"/>
              <a:t>Combined Training Set and Test Set</a:t>
            </a:r>
          </a:p>
          <a:p>
            <a:r>
              <a:rPr lang="en-US" dirty="0"/>
              <a:t>Management of Missing Variables</a:t>
            </a:r>
          </a:p>
          <a:p>
            <a:pPr lvl="1"/>
            <a:r>
              <a:rPr lang="en-US" dirty="0"/>
              <a:t>Missing 418 Survived (test set)</a:t>
            </a:r>
          </a:p>
          <a:p>
            <a:pPr lvl="1"/>
            <a:r>
              <a:rPr lang="en-US" dirty="0"/>
              <a:t>Missing 263 Age</a:t>
            </a:r>
          </a:p>
          <a:p>
            <a:pPr lvl="1"/>
            <a:r>
              <a:rPr lang="en-US" dirty="0"/>
              <a:t>Missing 1 Fare</a:t>
            </a:r>
          </a:p>
          <a:p>
            <a:endParaRPr lang="en-US" dirty="0"/>
          </a:p>
        </p:txBody>
      </p:sp>
    </p:spTree>
    <p:extLst>
      <p:ext uri="{BB962C8B-B14F-4D97-AF65-F5344CB8AC3E}">
        <p14:creationId xmlns:p14="http://schemas.microsoft.com/office/powerpoint/2010/main" val="1077547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81CB6E-B87D-42F2-97BA-D3BF2D6CCB6A}"/>
              </a:ext>
            </a:extLst>
          </p:cNvPr>
          <p:cNvPicPr/>
          <p:nvPr/>
        </p:nvPicPr>
        <p:blipFill rotWithShape="1">
          <a:blip r:embed="rId3"/>
          <a:srcRect l="13878" t="29186" r="49547" b="19909"/>
          <a:stretch/>
        </p:blipFill>
        <p:spPr bwMode="auto">
          <a:xfrm>
            <a:off x="1023302" y="2088319"/>
            <a:ext cx="4995296" cy="3910695"/>
          </a:xfrm>
          <a:prstGeom prst="rect">
            <a:avLst/>
          </a:prstGeom>
          <a:ln>
            <a:noFill/>
          </a:ln>
          <a:extLst>
            <a:ext uri="{53640926-AAD7-44D8-BBD7-CCE9431645EC}">
              <a14:shadowObscured xmlns:a14="http://schemas.microsoft.com/office/drawing/2010/main"/>
            </a:ext>
          </a:extLst>
        </p:spPr>
      </p:pic>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1"/>
            <a:ext cx="10353761" cy="539578"/>
          </a:xfrm>
        </p:spPr>
        <p:txBody>
          <a:bodyPr anchor="t">
            <a:noAutofit/>
          </a:bodyPr>
          <a:lstStyle/>
          <a:p>
            <a:pPr algn="l"/>
            <a:r>
              <a:rPr lang="en-US" dirty="0"/>
              <a:t>Feature engineering</a:t>
            </a:r>
          </a:p>
        </p:txBody>
      </p:sp>
      <p:sp>
        <p:nvSpPr>
          <p:cNvPr id="13" name="Text Placeholder 2">
            <a:extLst>
              <a:ext uri="{FF2B5EF4-FFF2-40B4-BE49-F238E27FC236}">
                <a16:creationId xmlns:a16="http://schemas.microsoft.com/office/drawing/2014/main" id="{8A3D0820-E025-4086-BD72-22388C248CA9}"/>
              </a:ext>
            </a:extLst>
          </p:cNvPr>
          <p:cNvSpPr txBox="1">
            <a:spLocks/>
          </p:cNvSpPr>
          <p:nvPr/>
        </p:nvSpPr>
        <p:spPr>
          <a:xfrm>
            <a:off x="6172203" y="1371600"/>
            <a:ext cx="4879199" cy="1383958"/>
          </a:xfrm>
          <a:prstGeom prst="rect">
            <a:avLst/>
          </a:prstGeom>
        </p:spPr>
        <p:txBody>
          <a:bodyPr vert="horz" lIns="91440" tIns="45720" rIns="91440" bIns="45720" rtlCol="0" anchor="t">
            <a:normAutofit fontScale="55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2400" b="1"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9pPr>
          </a:lstStyle>
          <a:p>
            <a:r>
              <a:rPr lang="en-US" sz="3600" dirty="0"/>
              <a:t>Research Actual Age</a:t>
            </a:r>
          </a:p>
          <a:p>
            <a:pPr marL="571500" indent="-571500">
              <a:buFont typeface="Arial" panose="020B0604020202020204" pitchFamily="34" charset="0"/>
              <a:buChar char="•"/>
            </a:pPr>
            <a:r>
              <a:rPr lang="en-US" sz="3600" b="0" dirty="0">
                <a:effectLst/>
              </a:rPr>
              <a:t>Encyclopedia Titanica</a:t>
            </a:r>
          </a:p>
          <a:p>
            <a:endParaRPr lang="en-US" dirty="0"/>
          </a:p>
          <a:p>
            <a:r>
              <a:rPr lang="en-US" dirty="0"/>
              <a:t>	</a:t>
            </a:r>
          </a:p>
          <a:p>
            <a:endParaRPr lang="en-US" dirty="0"/>
          </a:p>
        </p:txBody>
      </p:sp>
      <p:sp>
        <p:nvSpPr>
          <p:cNvPr id="18" name="Text Placeholder 2">
            <a:extLst>
              <a:ext uri="{FF2B5EF4-FFF2-40B4-BE49-F238E27FC236}">
                <a16:creationId xmlns:a16="http://schemas.microsoft.com/office/drawing/2014/main" id="{2DB596CF-5E4E-4BD6-89ED-9AD900306D09}"/>
              </a:ext>
            </a:extLst>
          </p:cNvPr>
          <p:cNvSpPr txBox="1">
            <a:spLocks/>
          </p:cNvSpPr>
          <p:nvPr/>
        </p:nvSpPr>
        <p:spPr>
          <a:xfrm>
            <a:off x="914400" y="1371600"/>
            <a:ext cx="4879199" cy="1383958"/>
          </a:xfrm>
          <a:prstGeom prst="rect">
            <a:avLst/>
          </a:prstGeom>
        </p:spPr>
        <p:txBody>
          <a:bodyPr vert="horz" lIns="91440" tIns="45720" rIns="91440" bIns="45720" rtlCol="0" anchor="t">
            <a:normAutofit fontScale="55000" lnSpcReduction="20000"/>
          </a:bodyPr>
          <a:lstStyle>
            <a:lvl1pPr marL="0" indent="0" algn="l" defTabSz="914400" rtl="0" eaLnBrk="1" latinLnBrk="0" hangingPunct="1">
              <a:lnSpc>
                <a:spcPct val="100000"/>
              </a:lnSpc>
              <a:spcBef>
                <a:spcPts val="1000"/>
              </a:spcBef>
              <a:buFont typeface="Arial" panose="020B0604020202020204" pitchFamily="34" charset="0"/>
              <a:buNone/>
              <a:defRPr sz="2400" b="1"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l" defTabSz="914400" rtl="0" eaLnBrk="1" latinLnBrk="0" hangingPunct="1">
              <a:lnSpc>
                <a:spcPct val="120000"/>
              </a:lnSpc>
              <a:spcBef>
                <a:spcPts val="500"/>
              </a:spcBef>
              <a:buFont typeface="Arial" panose="020B0604020202020204" pitchFamily="34" charset="0"/>
              <a:buNone/>
              <a:defRPr sz="1600" b="1" kern="1200">
                <a:solidFill>
                  <a:schemeClr val="tx1"/>
                </a:solidFill>
                <a:effectLst>
                  <a:outerShdw blurRad="50800" dist="38100" dir="2700000" algn="tl" rotWithShape="0">
                    <a:srgbClr val="000000">
                      <a:alpha val="48000"/>
                    </a:srgbClr>
                  </a:outerShdw>
                </a:effectLst>
                <a:latin typeface="+mn-lt"/>
                <a:ea typeface="+mn-ea"/>
                <a:cs typeface="+mn-cs"/>
              </a:defRPr>
            </a:lvl9pPr>
          </a:lstStyle>
          <a:p>
            <a:r>
              <a:rPr lang="en-US" sz="3600" dirty="0"/>
              <a:t>Impute Age</a:t>
            </a:r>
          </a:p>
          <a:p>
            <a:pPr marL="571500" indent="-571500">
              <a:buFont typeface="Arial" panose="020B0604020202020204" pitchFamily="34" charset="0"/>
              <a:buChar char="•"/>
            </a:pPr>
            <a:r>
              <a:rPr lang="en-US" sz="3600" b="0" dirty="0">
                <a:effectLst/>
              </a:rPr>
              <a:t>Derived Age by Median for Title</a:t>
            </a:r>
          </a:p>
          <a:p>
            <a:endParaRPr lang="en-US" dirty="0"/>
          </a:p>
          <a:p>
            <a:r>
              <a:rPr lang="en-US" dirty="0"/>
              <a:t>	</a:t>
            </a:r>
          </a:p>
          <a:p>
            <a:endParaRPr lang="en-US" dirty="0"/>
          </a:p>
        </p:txBody>
      </p:sp>
      <p:pic>
        <p:nvPicPr>
          <p:cNvPr id="8" name="Picture 7">
            <a:extLst>
              <a:ext uri="{FF2B5EF4-FFF2-40B4-BE49-F238E27FC236}">
                <a16:creationId xmlns:a16="http://schemas.microsoft.com/office/drawing/2014/main" id="{4A39880C-FED8-465C-B02B-B33EC8999A34}"/>
              </a:ext>
            </a:extLst>
          </p:cNvPr>
          <p:cNvPicPr/>
          <p:nvPr/>
        </p:nvPicPr>
        <p:blipFill rotWithShape="1">
          <a:blip r:embed="rId4"/>
          <a:srcRect l="54231" t="31453" r="17884" b="35791"/>
          <a:stretch/>
        </p:blipFill>
        <p:spPr bwMode="auto">
          <a:xfrm>
            <a:off x="6172202" y="2162058"/>
            <a:ext cx="5689473" cy="37594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3666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21957"/>
            <a:ext cx="10353761" cy="656968"/>
          </a:xfrm>
        </p:spPr>
        <p:txBody>
          <a:bodyPr anchor="t"/>
          <a:lstStyle/>
          <a:p>
            <a:pPr algn="l"/>
            <a:r>
              <a:rPr lang="en-US" dirty="0"/>
              <a:t>Feature engineering</a:t>
            </a:r>
          </a:p>
        </p:txBody>
      </p:sp>
      <p:sp>
        <p:nvSpPr>
          <p:cNvPr id="6" name="Content Placeholder 5">
            <a:extLst>
              <a:ext uri="{FF2B5EF4-FFF2-40B4-BE49-F238E27FC236}">
                <a16:creationId xmlns:a16="http://schemas.microsoft.com/office/drawing/2014/main" id="{C1A3F2BD-89A7-473D-BE48-C758FC7E6001}"/>
              </a:ext>
            </a:extLst>
          </p:cNvPr>
          <p:cNvSpPr>
            <a:spLocks noGrp="1"/>
          </p:cNvSpPr>
          <p:nvPr>
            <p:ph idx="1"/>
          </p:nvPr>
        </p:nvSpPr>
        <p:spPr>
          <a:xfrm>
            <a:off x="913795" y="1371600"/>
            <a:ext cx="10353762" cy="4547286"/>
          </a:xfrm>
        </p:spPr>
        <p:txBody>
          <a:bodyPr>
            <a:normAutofit/>
          </a:bodyPr>
          <a:lstStyle/>
          <a:p>
            <a:pPr marL="0" indent="0">
              <a:buNone/>
            </a:pPr>
            <a:r>
              <a:rPr lang="en-US" b="1" dirty="0"/>
              <a:t>Age Bins</a:t>
            </a:r>
          </a:p>
          <a:p>
            <a:r>
              <a:rPr lang="en-US" dirty="0">
                <a:effectLst/>
              </a:rPr>
              <a:t>Infant: less than 2</a:t>
            </a:r>
          </a:p>
          <a:p>
            <a:r>
              <a:rPr lang="en-US" dirty="0">
                <a:effectLst/>
              </a:rPr>
              <a:t>Toddler: less than 5</a:t>
            </a:r>
          </a:p>
          <a:p>
            <a:r>
              <a:rPr lang="en-US" dirty="0">
                <a:effectLst/>
              </a:rPr>
              <a:t>Child: less than 12 </a:t>
            </a:r>
          </a:p>
          <a:p>
            <a:r>
              <a:rPr lang="en-US" dirty="0">
                <a:effectLst/>
              </a:rPr>
              <a:t>Teen: less than 18 </a:t>
            </a:r>
          </a:p>
          <a:p>
            <a:r>
              <a:rPr lang="en-US" dirty="0">
                <a:effectLst/>
              </a:rPr>
              <a:t>Adult: less than 30 </a:t>
            </a:r>
          </a:p>
          <a:p>
            <a:r>
              <a:rPr lang="en-US" dirty="0">
                <a:effectLst/>
              </a:rPr>
              <a:t>Older Adult: less than 40</a:t>
            </a:r>
          </a:p>
          <a:p>
            <a:r>
              <a:rPr lang="en-US" dirty="0">
                <a:effectLst/>
              </a:rPr>
              <a:t>Over the Hill: less than 65</a:t>
            </a:r>
          </a:p>
          <a:p>
            <a:r>
              <a:rPr lang="en-US" dirty="0">
                <a:effectLst/>
              </a:rPr>
              <a:t>Senior Citizen: older than 65</a:t>
            </a:r>
          </a:p>
          <a:p>
            <a:endParaRPr lang="en-US" dirty="0"/>
          </a:p>
          <a:p>
            <a:pPr marL="0" indent="0">
              <a:buNone/>
            </a:pPr>
            <a:endParaRPr lang="en-US" dirty="0"/>
          </a:p>
        </p:txBody>
      </p:sp>
    </p:spTree>
    <p:extLst>
      <p:ext uri="{BB962C8B-B14F-4D97-AF65-F5344CB8AC3E}">
        <p14:creationId xmlns:p14="http://schemas.microsoft.com/office/powerpoint/2010/main" val="958972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1"/>
            <a:ext cx="10353761" cy="632253"/>
          </a:xfrm>
        </p:spPr>
        <p:txBody>
          <a:bodyPr anchor="t"/>
          <a:lstStyle/>
          <a:p>
            <a:pPr algn="l"/>
            <a:r>
              <a:rPr lang="en-US" dirty="0"/>
              <a:t>Modeling methodology</a:t>
            </a:r>
          </a:p>
        </p:txBody>
      </p:sp>
      <p:sp>
        <p:nvSpPr>
          <p:cNvPr id="7" name="Content Placeholder 6">
            <a:extLst>
              <a:ext uri="{FF2B5EF4-FFF2-40B4-BE49-F238E27FC236}">
                <a16:creationId xmlns:a16="http://schemas.microsoft.com/office/drawing/2014/main" id="{2E82D0EC-5DF8-4CF4-A1C6-B91C3C9A56F5}"/>
              </a:ext>
            </a:extLst>
          </p:cNvPr>
          <p:cNvSpPr>
            <a:spLocks noGrp="1"/>
          </p:cNvSpPr>
          <p:nvPr>
            <p:ph idx="1"/>
          </p:nvPr>
        </p:nvSpPr>
        <p:spPr>
          <a:xfrm>
            <a:off x="913795" y="1371600"/>
            <a:ext cx="10353762" cy="3695136"/>
          </a:xfrm>
        </p:spPr>
        <p:txBody>
          <a:bodyPr/>
          <a:lstStyle/>
          <a:p>
            <a:r>
              <a:rPr lang="en-US" dirty="0"/>
              <a:t>Random Forest with Imputed Age: 0.815</a:t>
            </a:r>
          </a:p>
          <a:p>
            <a:r>
              <a:rPr lang="en-US" dirty="0"/>
              <a:t>Random Forest with Actual Age: 0.804</a:t>
            </a:r>
          </a:p>
          <a:p>
            <a:r>
              <a:rPr lang="en-US" dirty="0"/>
              <a:t>Gradient Boost Machine: 0.813</a:t>
            </a:r>
          </a:p>
          <a:p>
            <a:endParaRPr lang="en-US" dirty="0"/>
          </a:p>
          <a:p>
            <a:endParaRPr lang="en-US" dirty="0"/>
          </a:p>
          <a:p>
            <a:endParaRPr lang="en-US" dirty="0"/>
          </a:p>
        </p:txBody>
      </p:sp>
    </p:spTree>
    <p:extLst>
      <p:ext uri="{BB962C8B-B14F-4D97-AF65-F5344CB8AC3E}">
        <p14:creationId xmlns:p14="http://schemas.microsoft.com/office/powerpoint/2010/main" val="3340030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C83F-DFD2-4A01-8C8A-7FAB9E5CB538}"/>
              </a:ext>
            </a:extLst>
          </p:cNvPr>
          <p:cNvSpPr>
            <a:spLocks noGrp="1"/>
          </p:cNvSpPr>
          <p:nvPr>
            <p:ph type="title"/>
          </p:nvPr>
        </p:nvSpPr>
        <p:spPr>
          <a:xfrm>
            <a:off x="913795" y="609601"/>
            <a:ext cx="10353761" cy="638432"/>
          </a:xfrm>
        </p:spPr>
        <p:txBody>
          <a:bodyPr anchor="t"/>
          <a:lstStyle/>
          <a:p>
            <a:pPr algn="l"/>
            <a:r>
              <a:rPr lang="en-US" dirty="0"/>
              <a:t>The work of others and future work</a:t>
            </a:r>
          </a:p>
        </p:txBody>
      </p:sp>
      <p:sp>
        <p:nvSpPr>
          <p:cNvPr id="7" name="Content Placeholder 6">
            <a:extLst>
              <a:ext uri="{FF2B5EF4-FFF2-40B4-BE49-F238E27FC236}">
                <a16:creationId xmlns:a16="http://schemas.microsoft.com/office/drawing/2014/main" id="{2E82D0EC-5DF8-4CF4-A1C6-B91C3C9A56F5}"/>
              </a:ext>
            </a:extLst>
          </p:cNvPr>
          <p:cNvSpPr>
            <a:spLocks noGrp="1"/>
          </p:cNvSpPr>
          <p:nvPr>
            <p:ph idx="1"/>
          </p:nvPr>
        </p:nvSpPr>
        <p:spPr>
          <a:xfrm>
            <a:off x="913795" y="1371600"/>
            <a:ext cx="10353762" cy="3695136"/>
          </a:xfrm>
        </p:spPr>
        <p:txBody>
          <a:bodyPr/>
          <a:lstStyle/>
          <a:p>
            <a:r>
              <a:rPr lang="en-US" dirty="0"/>
              <a:t>Common Approaches</a:t>
            </a:r>
          </a:p>
          <a:p>
            <a:r>
              <a:rPr lang="en-US" dirty="0"/>
              <a:t>Other Interesting Ideas for Future Exploration</a:t>
            </a:r>
          </a:p>
          <a:p>
            <a:endParaRPr lang="en-US" dirty="0"/>
          </a:p>
          <a:p>
            <a:endParaRPr lang="en-US" dirty="0"/>
          </a:p>
        </p:txBody>
      </p:sp>
      <p:grpSp>
        <p:nvGrpSpPr>
          <p:cNvPr id="4" name="Group 3">
            <a:extLst>
              <a:ext uri="{FF2B5EF4-FFF2-40B4-BE49-F238E27FC236}">
                <a16:creationId xmlns:a16="http://schemas.microsoft.com/office/drawing/2014/main" id="{6169D78F-4785-4605-9CFE-2548659272EF}"/>
              </a:ext>
            </a:extLst>
          </p:cNvPr>
          <p:cNvGrpSpPr/>
          <p:nvPr/>
        </p:nvGrpSpPr>
        <p:grpSpPr>
          <a:xfrm>
            <a:off x="7479928" y="1310511"/>
            <a:ext cx="3798277" cy="5069067"/>
            <a:chOff x="0" y="24492"/>
            <a:chExt cx="3251562" cy="4339319"/>
          </a:xfrm>
        </p:grpSpPr>
        <p:pic>
          <p:nvPicPr>
            <p:cNvPr id="5" name="Picture 4">
              <a:extLst>
                <a:ext uri="{FF2B5EF4-FFF2-40B4-BE49-F238E27FC236}">
                  <a16:creationId xmlns:a16="http://schemas.microsoft.com/office/drawing/2014/main" id="{29FAEB74-7686-4F66-9DCE-AB6B92A458C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2051" t="39316" r="23237" b="20798"/>
            <a:stretch/>
          </p:blipFill>
          <p:spPr bwMode="auto">
            <a:xfrm>
              <a:off x="5442" y="2735036"/>
              <a:ext cx="3246120" cy="1628775"/>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9B9067EC-D7CF-44AB-84FC-7707DB2D47F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2372" t="40741" r="23718" b="21653"/>
            <a:stretch/>
          </p:blipFill>
          <p:spPr bwMode="auto">
            <a:xfrm>
              <a:off x="0" y="1352550"/>
              <a:ext cx="3251200" cy="1565910"/>
            </a:xfrm>
            <a:prstGeom prst="rect">
              <a:avLst/>
            </a:prstGeom>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888CE5EF-9E55-4DB5-9771-AD838641DE5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2051" t="39349" r="23294" b="24790"/>
            <a:stretch/>
          </p:blipFill>
          <p:spPr bwMode="auto">
            <a:xfrm>
              <a:off x="2720" y="24492"/>
              <a:ext cx="3248479" cy="1459349"/>
            </a:xfrm>
            <a:prstGeom prst="rect">
              <a:avLst/>
            </a:prstGeom>
            <a:ln>
              <a:noFill/>
            </a:ln>
            <a:extLst>
              <a:ext uri="{53640926-AAD7-44D8-BBD7-CCE9431645EC}">
                <a14:shadowObscured xmlns:a14="http://schemas.microsoft.com/office/drawing/2010/main"/>
              </a:ext>
            </a:extLst>
          </p:spPr>
        </p:pic>
      </p:grpSp>
    </p:spTree>
    <p:extLst>
      <p:ext uri="{BB962C8B-B14F-4D97-AF65-F5344CB8AC3E}">
        <p14:creationId xmlns:p14="http://schemas.microsoft.com/office/powerpoint/2010/main" val="1130197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617</TotalTime>
  <Words>907</Words>
  <Application>Microsoft Office PowerPoint</Application>
  <PresentationFormat>Widescreen</PresentationFormat>
  <Paragraphs>138</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Bookman Old Style</vt:lpstr>
      <vt:lpstr>Calibri</vt:lpstr>
      <vt:lpstr>Rockwell</vt:lpstr>
      <vt:lpstr>Damask</vt:lpstr>
      <vt:lpstr>The sinking of the  RMS Titanic</vt:lpstr>
      <vt:lpstr>introduction</vt:lpstr>
      <vt:lpstr>Data description</vt:lpstr>
      <vt:lpstr>Exploratory analysis</vt:lpstr>
      <vt:lpstr>Data preparation</vt:lpstr>
      <vt:lpstr>Feature engineering</vt:lpstr>
      <vt:lpstr>Feature engineering</vt:lpstr>
      <vt:lpstr>Modeling methodology</vt:lpstr>
      <vt:lpstr>The work of others and future work</vt:lpstr>
      <vt:lpstr>Predictive success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Wittlin</dc:creator>
  <cp:lastModifiedBy>Nicole Wittlin</cp:lastModifiedBy>
  <cp:revision>47</cp:revision>
  <dcterms:created xsi:type="dcterms:W3CDTF">2018-04-16T21:55:17Z</dcterms:created>
  <dcterms:modified xsi:type="dcterms:W3CDTF">2018-04-18T23:09:57Z</dcterms:modified>
</cp:coreProperties>
</file>

<file path=docProps/thumbnail.jpeg>
</file>